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6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EAD"/>
    <a:srgbClr val="929AA9"/>
    <a:srgbClr val="C2C11E"/>
    <a:srgbClr val="586D3D"/>
    <a:srgbClr val="B13607"/>
    <a:srgbClr val="4E0246"/>
    <a:srgbClr val="8C6F8D"/>
    <a:srgbClr val="A58537"/>
    <a:srgbClr val="879BA0"/>
    <a:srgbClr val="813C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F819C40-8B70-CCFD-B8AA-DE444C383CDC}"/>
              </a:ext>
            </a:extLst>
          </p:cNvPr>
          <p:cNvCxnSpPr/>
          <p:nvPr/>
        </p:nvCxnSpPr>
        <p:spPr>
          <a:xfrm>
            <a:off x="-74687" y="3322553"/>
            <a:ext cx="3383280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93739F-C732-59C3-8AF3-FC03000608B0}"/>
              </a:ext>
            </a:extLst>
          </p:cNvPr>
          <p:cNvCxnSpPr/>
          <p:nvPr/>
        </p:nvCxnSpPr>
        <p:spPr>
          <a:xfrm flipV="1">
            <a:off x="3308593" y="1800880"/>
            <a:ext cx="0" cy="152865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C9745F7-0237-2FC8-7BAF-E5AEC6ABBEF6}"/>
              </a:ext>
            </a:extLst>
          </p:cNvPr>
          <p:cNvCxnSpPr/>
          <p:nvPr/>
        </p:nvCxnSpPr>
        <p:spPr>
          <a:xfrm flipV="1">
            <a:off x="3308593" y="3329533"/>
            <a:ext cx="0" cy="152865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B51CA1-7D81-2E1D-D14B-E6BD4C8A19C2}"/>
              </a:ext>
            </a:extLst>
          </p:cNvPr>
          <p:cNvCxnSpPr/>
          <p:nvPr/>
        </p:nvCxnSpPr>
        <p:spPr>
          <a:xfrm>
            <a:off x="3308593" y="1800880"/>
            <a:ext cx="138905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072261-1779-6CF2-04D2-2811EF02C74E}"/>
              </a:ext>
            </a:extLst>
          </p:cNvPr>
          <p:cNvCxnSpPr/>
          <p:nvPr/>
        </p:nvCxnSpPr>
        <p:spPr>
          <a:xfrm>
            <a:off x="3308593" y="4858186"/>
            <a:ext cx="226855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AE685E9-3584-AB86-9414-89F8EE24100E}"/>
              </a:ext>
            </a:extLst>
          </p:cNvPr>
          <p:cNvCxnSpPr/>
          <p:nvPr/>
        </p:nvCxnSpPr>
        <p:spPr>
          <a:xfrm flipV="1">
            <a:off x="4697643" y="1060984"/>
            <a:ext cx="0" cy="7398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A7861BE-AAB5-1781-1FAC-08AC1EE7B64D}"/>
              </a:ext>
            </a:extLst>
          </p:cNvPr>
          <p:cNvCxnSpPr/>
          <p:nvPr/>
        </p:nvCxnSpPr>
        <p:spPr>
          <a:xfrm flipV="1">
            <a:off x="4696479" y="1800880"/>
            <a:ext cx="0" cy="7398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D53D53-3592-D16A-8AE5-56F08E929AC0}"/>
              </a:ext>
            </a:extLst>
          </p:cNvPr>
          <p:cNvCxnSpPr/>
          <p:nvPr/>
        </p:nvCxnSpPr>
        <p:spPr>
          <a:xfrm>
            <a:off x="4696479" y="1060984"/>
            <a:ext cx="105516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c 18">
            <a:extLst>
              <a:ext uri="{FF2B5EF4-FFF2-40B4-BE49-F238E27FC236}">
                <a16:creationId xmlns:a16="http://schemas.microsoft.com/office/drawing/2014/main" id="{1C3442AD-2001-2B2D-D797-106316905465}"/>
              </a:ext>
            </a:extLst>
          </p:cNvPr>
          <p:cNvSpPr/>
          <p:nvPr/>
        </p:nvSpPr>
        <p:spPr>
          <a:xfrm>
            <a:off x="4441704" y="607275"/>
            <a:ext cx="844585" cy="907419"/>
          </a:xfrm>
          <a:prstGeom prst="arc">
            <a:avLst>
              <a:gd name="adj1" fmla="val 16379857"/>
              <a:gd name="adj2" fmla="val 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75CB333-DD38-B53D-84FE-8EF81FBA9595}"/>
              </a:ext>
            </a:extLst>
          </p:cNvPr>
          <p:cNvCxnSpPr/>
          <p:nvPr/>
        </p:nvCxnSpPr>
        <p:spPr>
          <a:xfrm flipV="1">
            <a:off x="5577143" y="4093859"/>
            <a:ext cx="0" cy="76432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51FAA-DE07-6AD3-6504-E82121F7E821}"/>
              </a:ext>
            </a:extLst>
          </p:cNvPr>
          <p:cNvCxnSpPr/>
          <p:nvPr/>
        </p:nvCxnSpPr>
        <p:spPr>
          <a:xfrm flipV="1">
            <a:off x="5575980" y="4858186"/>
            <a:ext cx="0" cy="76432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E5B7C1-8EA3-311F-7CF2-83E24F5B42A4}"/>
              </a:ext>
            </a:extLst>
          </p:cNvPr>
          <p:cNvCxnSpPr>
            <a:cxnSpLocks/>
          </p:cNvCxnSpPr>
          <p:nvPr/>
        </p:nvCxnSpPr>
        <p:spPr>
          <a:xfrm>
            <a:off x="5575980" y="4093859"/>
            <a:ext cx="30026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9E05145-53E0-D90F-EB19-FC499DCD2A00}"/>
              </a:ext>
            </a:extLst>
          </p:cNvPr>
          <p:cNvCxnSpPr/>
          <p:nvPr/>
        </p:nvCxnSpPr>
        <p:spPr>
          <a:xfrm>
            <a:off x="5575980" y="5622513"/>
            <a:ext cx="2234811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9DB3D80-5BC0-E1BD-AF67-0F68EFBFF9C7}"/>
              </a:ext>
            </a:extLst>
          </p:cNvPr>
          <p:cNvCxnSpPr/>
          <p:nvPr/>
        </p:nvCxnSpPr>
        <p:spPr>
          <a:xfrm>
            <a:off x="5751646" y="1060984"/>
            <a:ext cx="105400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0CF96EF-76BC-E0DA-2762-B8CF4F710AB4}"/>
              </a:ext>
            </a:extLst>
          </p:cNvPr>
          <p:cNvCxnSpPr/>
          <p:nvPr/>
        </p:nvCxnSpPr>
        <p:spPr>
          <a:xfrm flipV="1">
            <a:off x="6805649" y="572373"/>
            <a:ext cx="0" cy="4886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88DE7F3-A0C8-B3DF-7139-DFE158580927}"/>
              </a:ext>
            </a:extLst>
          </p:cNvPr>
          <p:cNvCxnSpPr/>
          <p:nvPr/>
        </p:nvCxnSpPr>
        <p:spPr>
          <a:xfrm flipV="1">
            <a:off x="6805649" y="1060984"/>
            <a:ext cx="0" cy="4886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152FD53-B5A5-FD84-0518-A2A01AE890E8}"/>
              </a:ext>
            </a:extLst>
          </p:cNvPr>
          <p:cNvCxnSpPr/>
          <p:nvPr/>
        </p:nvCxnSpPr>
        <p:spPr>
          <a:xfrm>
            <a:off x="6805649" y="572373"/>
            <a:ext cx="108192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D115F14-7DC7-C139-1F51-7C09A2C72439}"/>
              </a:ext>
            </a:extLst>
          </p:cNvPr>
          <p:cNvCxnSpPr/>
          <p:nvPr/>
        </p:nvCxnSpPr>
        <p:spPr>
          <a:xfrm>
            <a:off x="6805649" y="1549595"/>
            <a:ext cx="108192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18CE2FB-AFD7-0D3D-87A7-DDAA989013B9}"/>
              </a:ext>
            </a:extLst>
          </p:cNvPr>
          <p:cNvCxnSpPr/>
          <p:nvPr/>
        </p:nvCxnSpPr>
        <p:spPr>
          <a:xfrm>
            <a:off x="6805649" y="1060984"/>
            <a:ext cx="108192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7F6C3F3-2D3A-6C4B-3673-4578D6300C6A}"/>
              </a:ext>
            </a:extLst>
          </p:cNvPr>
          <p:cNvCxnSpPr/>
          <p:nvPr/>
        </p:nvCxnSpPr>
        <p:spPr>
          <a:xfrm flipV="1">
            <a:off x="8578608" y="3448196"/>
            <a:ext cx="0" cy="6456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00564FC-BAED-B86A-D1B1-B9AD465FA5F1}"/>
              </a:ext>
            </a:extLst>
          </p:cNvPr>
          <p:cNvCxnSpPr/>
          <p:nvPr/>
        </p:nvCxnSpPr>
        <p:spPr>
          <a:xfrm flipV="1">
            <a:off x="8578608" y="4083970"/>
            <a:ext cx="0" cy="6456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FADACD2-AF46-EAFF-6D5F-20EDBD2B443A}"/>
              </a:ext>
            </a:extLst>
          </p:cNvPr>
          <p:cNvCxnSpPr/>
          <p:nvPr/>
        </p:nvCxnSpPr>
        <p:spPr>
          <a:xfrm>
            <a:off x="8578608" y="3448196"/>
            <a:ext cx="131924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58781B-A874-E220-927C-C0CAE0AC5E20}"/>
              </a:ext>
            </a:extLst>
          </p:cNvPr>
          <p:cNvCxnSpPr>
            <a:cxnSpLocks/>
          </p:cNvCxnSpPr>
          <p:nvPr/>
        </p:nvCxnSpPr>
        <p:spPr>
          <a:xfrm>
            <a:off x="8578608" y="4729633"/>
            <a:ext cx="131924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478BAF6-3C39-9279-18C1-A2BB2B169D62}"/>
              </a:ext>
            </a:extLst>
          </p:cNvPr>
          <p:cNvCxnSpPr/>
          <p:nvPr/>
        </p:nvCxnSpPr>
        <p:spPr>
          <a:xfrm>
            <a:off x="8578608" y="4093859"/>
            <a:ext cx="131924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Arc 49">
            <a:extLst>
              <a:ext uri="{FF2B5EF4-FFF2-40B4-BE49-F238E27FC236}">
                <a16:creationId xmlns:a16="http://schemas.microsoft.com/office/drawing/2014/main" id="{291A8937-2F84-4A67-F905-BF74923F4BCD}"/>
              </a:ext>
            </a:extLst>
          </p:cNvPr>
          <p:cNvSpPr/>
          <p:nvPr/>
        </p:nvSpPr>
        <p:spPr>
          <a:xfrm>
            <a:off x="7104660" y="3156374"/>
            <a:ext cx="732901" cy="1883840"/>
          </a:xfrm>
          <a:prstGeom prst="arc">
            <a:avLst>
              <a:gd name="adj1" fmla="val 16162685"/>
              <a:gd name="adj2" fmla="val 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B50B63D-5C25-F3C1-79DE-9F014A22A28B}"/>
              </a:ext>
            </a:extLst>
          </p:cNvPr>
          <p:cNvSpPr txBox="1"/>
          <p:nvPr/>
        </p:nvSpPr>
        <p:spPr>
          <a:xfrm>
            <a:off x="5573073" y="5336549"/>
            <a:ext cx="195444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Ciliates, etc.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774BA79-21F5-5147-3B35-83E0B6724CAA}"/>
              </a:ext>
            </a:extLst>
          </p:cNvPr>
          <p:cNvSpPr txBox="1"/>
          <p:nvPr/>
        </p:nvSpPr>
        <p:spPr>
          <a:xfrm>
            <a:off x="4696478" y="2242305"/>
            <a:ext cx="179506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Oomycetes, etc.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123161B-9D2F-A29A-B7C3-F6C1C81150CE}"/>
              </a:ext>
            </a:extLst>
          </p:cNvPr>
          <p:cNvSpPr txBox="1"/>
          <p:nvPr/>
        </p:nvSpPr>
        <p:spPr>
          <a:xfrm>
            <a:off x="5550397" y="3800917"/>
            <a:ext cx="195444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Myozozoans</a:t>
            </a:r>
            <a:endParaRPr lang="en-US" sz="1400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D8DDBC2-5F71-CA2D-EE69-625DA5022C78}"/>
              </a:ext>
            </a:extLst>
          </p:cNvPr>
          <p:cNvSpPr txBox="1"/>
          <p:nvPr/>
        </p:nvSpPr>
        <p:spPr>
          <a:xfrm>
            <a:off x="3976347" y="442120"/>
            <a:ext cx="10819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Rhodophyta Endosymbiosis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AAE74FD-CE70-916D-ACA1-8E97A205953D}"/>
              </a:ext>
            </a:extLst>
          </p:cNvPr>
          <p:cNvSpPr txBox="1"/>
          <p:nvPr/>
        </p:nvSpPr>
        <p:spPr>
          <a:xfrm>
            <a:off x="6477606" y="2983906"/>
            <a:ext cx="10819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Stramenopile</a:t>
            </a:r>
            <a:r>
              <a:rPr lang="en-US" sz="1000" i="1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Endosymbiosis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282C230-F763-0242-F6B6-96F767635EA2}"/>
              </a:ext>
            </a:extLst>
          </p:cNvPr>
          <p:cNvSpPr txBox="1"/>
          <p:nvPr/>
        </p:nvSpPr>
        <p:spPr>
          <a:xfrm>
            <a:off x="9897857" y="3263530"/>
            <a:ext cx="1975380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Dinophyceae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67DFD69-73AD-20D8-0AE3-10B8952861F5}"/>
              </a:ext>
            </a:extLst>
          </p:cNvPr>
          <p:cNvSpPr txBox="1"/>
          <p:nvPr/>
        </p:nvSpPr>
        <p:spPr>
          <a:xfrm>
            <a:off x="9897856" y="3901630"/>
            <a:ext cx="1975384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Apicomplexa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6FC6324-32F4-C3A9-6427-301AC338BC1A}"/>
              </a:ext>
            </a:extLst>
          </p:cNvPr>
          <p:cNvSpPr txBox="1"/>
          <p:nvPr/>
        </p:nvSpPr>
        <p:spPr>
          <a:xfrm>
            <a:off x="9897855" y="4539729"/>
            <a:ext cx="1975382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Chromera</a:t>
            </a:r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Vitrella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09E7BC2-5C2E-09B5-7939-9156555A138F}"/>
              </a:ext>
            </a:extLst>
          </p:cNvPr>
          <p:cNvCxnSpPr>
            <a:cxnSpLocks/>
          </p:cNvCxnSpPr>
          <p:nvPr/>
        </p:nvCxnSpPr>
        <p:spPr>
          <a:xfrm flipV="1">
            <a:off x="4696478" y="2540776"/>
            <a:ext cx="3114313" cy="9306"/>
          </a:xfrm>
          <a:prstGeom prst="line">
            <a:avLst/>
          </a:prstGeom>
          <a:ln w="25400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D64A0167-1376-7855-2882-67AE7A13F61B}"/>
              </a:ext>
            </a:extLst>
          </p:cNvPr>
          <p:cNvSpPr txBox="1"/>
          <p:nvPr/>
        </p:nvSpPr>
        <p:spPr>
          <a:xfrm>
            <a:off x="7887573" y="387707"/>
            <a:ext cx="1854393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Bacillariophyta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B40AD45-40CC-CE46-4422-C508BF79B494}"/>
              </a:ext>
            </a:extLst>
          </p:cNvPr>
          <p:cNvSpPr txBox="1"/>
          <p:nvPr/>
        </p:nvSpPr>
        <p:spPr>
          <a:xfrm>
            <a:off x="7887573" y="859194"/>
            <a:ext cx="1854393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Parmales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B1998A5-FA55-9AAC-D2B8-9B2CA879782C}"/>
              </a:ext>
            </a:extLst>
          </p:cNvPr>
          <p:cNvSpPr txBox="1"/>
          <p:nvPr/>
        </p:nvSpPr>
        <p:spPr>
          <a:xfrm>
            <a:off x="7887573" y="1347806"/>
            <a:ext cx="1854393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Eustigmatales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172782B-1335-8477-66E7-38023AD0A032}"/>
              </a:ext>
            </a:extLst>
          </p:cNvPr>
          <p:cNvSpPr txBox="1"/>
          <p:nvPr/>
        </p:nvSpPr>
        <p:spPr>
          <a:xfrm>
            <a:off x="5277564" y="817235"/>
            <a:ext cx="179506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Ochrophyta</a:t>
            </a:r>
            <a:endParaRPr lang="en-US" sz="1400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2AFA18B-6B14-FBA5-EF8F-9D3B6D494085}"/>
              </a:ext>
            </a:extLst>
          </p:cNvPr>
          <p:cNvSpPr txBox="1"/>
          <p:nvPr/>
        </p:nvSpPr>
        <p:spPr>
          <a:xfrm>
            <a:off x="3307431" y="4570508"/>
            <a:ext cx="179506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Alveolata</a:t>
            </a:r>
            <a:endParaRPr lang="en-US" sz="1400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9E1E8DC-8105-C143-C3F3-59DD820297BA}"/>
              </a:ext>
            </a:extLst>
          </p:cNvPr>
          <p:cNvSpPr txBox="1"/>
          <p:nvPr/>
        </p:nvSpPr>
        <p:spPr>
          <a:xfrm>
            <a:off x="3263210" y="1539085"/>
            <a:ext cx="179506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Stramenopila</a:t>
            </a:r>
            <a:endParaRPr lang="en-US" sz="1400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A8B6F0A-5E8F-2A7A-B107-B2931836F654}"/>
              </a:ext>
            </a:extLst>
          </p:cNvPr>
          <p:cNvSpPr txBox="1"/>
          <p:nvPr/>
        </p:nvSpPr>
        <p:spPr>
          <a:xfrm>
            <a:off x="27349" y="3030073"/>
            <a:ext cx="30032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Expected Heterotrophic Ancestor</a:t>
            </a:r>
          </a:p>
        </p:txBody>
      </p:sp>
      <p:sp>
        <p:nvSpPr>
          <p:cNvPr id="75" name="Arc 74">
            <a:extLst>
              <a:ext uri="{FF2B5EF4-FFF2-40B4-BE49-F238E27FC236}">
                <a16:creationId xmlns:a16="http://schemas.microsoft.com/office/drawing/2014/main" id="{700214F5-4676-1196-A058-2C45AC188BDF}"/>
              </a:ext>
            </a:extLst>
          </p:cNvPr>
          <p:cNvSpPr/>
          <p:nvPr/>
        </p:nvSpPr>
        <p:spPr>
          <a:xfrm>
            <a:off x="8694355" y="4087741"/>
            <a:ext cx="914400" cy="1904945"/>
          </a:xfrm>
          <a:prstGeom prst="arc">
            <a:avLst>
              <a:gd name="adj1" fmla="val 16200000"/>
              <a:gd name="adj2" fmla="val 3412300"/>
            </a:avLst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889D90D-BD48-53A5-61D5-E7AC135496F4}"/>
              </a:ext>
            </a:extLst>
          </p:cNvPr>
          <p:cNvSpPr txBox="1"/>
          <p:nvPr/>
        </p:nvSpPr>
        <p:spPr>
          <a:xfrm>
            <a:off x="8920636" y="5602465"/>
            <a:ext cx="10819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Photoautorophy Loss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511F9F6-FA76-29A1-F997-2E902EB9D13D}"/>
              </a:ext>
            </a:extLst>
          </p:cNvPr>
          <p:cNvSpPr txBox="1"/>
          <p:nvPr/>
        </p:nvSpPr>
        <p:spPr>
          <a:xfrm>
            <a:off x="27349" y="0"/>
            <a:ext cx="2867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Stramenopile</a:t>
            </a:r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&amp; </a:t>
            </a:r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Alveolata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Gain of </a:t>
            </a:r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Photoautotrophy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FC16AC2-6BB6-AE0D-AA98-C9F08C5AA5C5}"/>
              </a:ext>
            </a:extLst>
          </p:cNvPr>
          <p:cNvSpPr/>
          <p:nvPr/>
        </p:nvSpPr>
        <p:spPr>
          <a:xfrm>
            <a:off x="9172135" y="4041579"/>
            <a:ext cx="100604" cy="104559"/>
          </a:xfrm>
          <a:prstGeom prst="ellipse">
            <a:avLst/>
          </a:prstGeom>
          <a:solidFill>
            <a:srgbClr val="C00000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8693</TotalTime>
  <Words>223</Words>
  <Application>Microsoft Office PowerPoint</Application>
  <PresentationFormat>Widescreen</PresentationFormat>
  <Paragraphs>130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27</cp:revision>
  <dcterms:created xsi:type="dcterms:W3CDTF">2025-03-18T16:01:18Z</dcterms:created>
  <dcterms:modified xsi:type="dcterms:W3CDTF">2025-04-22T21:34:10Z</dcterms:modified>
</cp:coreProperties>
</file>

<file path=docProps/thumbnail.jpeg>
</file>